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7" r:id="rId3"/>
    <p:sldId id="285" r:id="rId4"/>
    <p:sldId id="267" r:id="rId5"/>
    <p:sldId id="259" r:id="rId6"/>
    <p:sldId id="268" r:id="rId7"/>
    <p:sldId id="258" r:id="rId8"/>
    <p:sldId id="260" r:id="rId9"/>
    <p:sldId id="261" r:id="rId10"/>
    <p:sldId id="266" r:id="rId11"/>
    <p:sldId id="265" r:id="rId12"/>
    <p:sldId id="279" r:id="rId13"/>
    <p:sldId id="264" r:id="rId14"/>
    <p:sldId id="262" r:id="rId15"/>
    <p:sldId id="273" r:id="rId16"/>
    <p:sldId id="270" r:id="rId17"/>
    <p:sldId id="269" r:id="rId18"/>
    <p:sldId id="280" r:id="rId19"/>
    <p:sldId id="281" r:id="rId20"/>
    <p:sldId id="282" r:id="rId21"/>
    <p:sldId id="278" r:id="rId22"/>
    <p:sldId id="286" r:id="rId23"/>
    <p:sldId id="295" r:id="rId24"/>
    <p:sldId id="296" r:id="rId25"/>
    <p:sldId id="277" r:id="rId26"/>
    <p:sldId id="292" r:id="rId27"/>
    <p:sldId id="276" r:id="rId2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3" autoAdjust="0"/>
    <p:restoredTop sz="94660"/>
  </p:normalViewPr>
  <p:slideViewPr>
    <p:cSldViewPr snapToGrid="0">
      <p:cViewPr varScale="1">
        <p:scale>
          <a:sx n="76" d="100"/>
          <a:sy n="76" d="100"/>
        </p:scale>
        <p:origin x="-90" y="-8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FE8E-5389-41E8-A59E-879C0DDF83C5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9F61-71B5-4D09-8DB5-DF74E86FE6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329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FE8E-5389-41E8-A59E-879C0DDF83C5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9F61-71B5-4D09-8DB5-DF74E86FE6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3949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FE8E-5389-41E8-A59E-879C0DDF83C5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9F61-71B5-4D09-8DB5-DF74E86FE6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8240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FE8E-5389-41E8-A59E-879C0DDF83C5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9F61-71B5-4D09-8DB5-DF74E86FE6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175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FE8E-5389-41E8-A59E-879C0DDF83C5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9F61-71B5-4D09-8DB5-DF74E86FE6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2056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FE8E-5389-41E8-A59E-879C0DDF83C5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9F61-71B5-4D09-8DB5-DF74E86FE6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0655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FE8E-5389-41E8-A59E-879C0DDF83C5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9F61-71B5-4D09-8DB5-DF74E86FE6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9627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FE8E-5389-41E8-A59E-879C0DDF83C5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9F61-71B5-4D09-8DB5-DF74E86FE6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0003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FE8E-5389-41E8-A59E-879C0DDF83C5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9F61-71B5-4D09-8DB5-DF74E86FE6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6500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FE8E-5389-41E8-A59E-879C0DDF83C5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9F61-71B5-4D09-8DB5-DF74E86FE6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0646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FE8E-5389-41E8-A59E-879C0DDF83C5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9F61-71B5-4D09-8DB5-DF74E86FE6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8424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FFE8E-5389-41E8-A59E-879C0DDF83C5}" type="datetimeFigureOut">
              <a:rPr lang="uk-UA" smtClean="0"/>
              <a:t>25.04.2023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89F61-71B5-4D09-8DB5-DF74E86FE6D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198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sns.gov.ua/upload/2/6/6/1/3/0/JOnKL6QaP8jCQwmykRrXZWLwYhvHGh7vHzOwS3Ob.pdf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9" y="18661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3327379" y="1131624"/>
            <a:ext cx="915566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20.04.2023 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року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НАЙПРОСТІШЕ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ЗАКЛАДІ ДОШКІЛЬНОЇ ОСВІТИ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методист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КЗ «ДНЗ №1 ВМР»-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Галина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КОВАЛЬ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649894" y="300627"/>
            <a:ext cx="7613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Інструктивно-методичний онлайн-семінар</a:t>
            </a:r>
            <a:b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вихователів –методистів ЗДО Вінницької МТГ</a:t>
            </a:r>
            <a:endParaRPr lang="uk-UA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15" y="1442311"/>
            <a:ext cx="3621338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2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5784850" y="778688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Висота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приміщень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об’єктів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дверних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отворів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становить не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м (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допускається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1,8 м,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передбачено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проектною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документацією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дверних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отворів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становить не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0,9 м (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допускається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0,8 м, ,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передбачено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проектною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документацією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1" y="1244600"/>
            <a:ext cx="5232400" cy="39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1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5942045" y="1121409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твори при входах (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виходах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закриваються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посиленими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дверми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негорючих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металевими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дерев’яними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оббитими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залізом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захисними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екранами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кам’яними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цегляними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залізобетонними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на</a:t>
            </a: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висоту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1,7 м.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t="2200"/>
          <a:stretch/>
        </p:blipFill>
        <p:spPr>
          <a:xfrm rot="5400000">
            <a:off x="-66262" y="703001"/>
            <a:ext cx="3792556" cy="29750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1565" y="3147828"/>
            <a:ext cx="3956180" cy="296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4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6606072" y="940138"/>
            <a:ext cx="507792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вхідних дверях до найпростішого укриття знаходиться табличка розміром 50 х 60 см з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написом «МІСЦЕ ДЛЯ УКРИТТЯ», на якій зазначена адреса місця розташування, балансоутримувач, місце зберігання ключів, контактний телефон.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9" t="30944" r="45000" b="34409"/>
          <a:stretch/>
        </p:blipFill>
        <p:spPr>
          <a:xfrm rot="5400000">
            <a:off x="1629993" y="1013034"/>
            <a:ext cx="3815987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5718979" y="184483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сновні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призначені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примусову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вентиляцію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163" y="393700"/>
            <a:ext cx="3869696" cy="2902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03" y="3629186"/>
            <a:ext cx="3869696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7139516" y="1378516"/>
            <a:ext cx="4597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Місткість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найпростіших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укриттів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вираховується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розрахунку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0,6 м² 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площі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приміщень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(для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розміщення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підлягає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укриттю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на одну особу.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231901"/>
            <a:ext cx="5858933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1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4504224" y="288008"/>
            <a:ext cx="74837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найпростішого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безперервного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них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впродовж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 годин: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4874969" y="1962687"/>
            <a:ext cx="66929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ємностями з питною водою (з розрахунку 2 л на добу на одну особу, яка підлягає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укриттю), технічною водою та запасом продуктів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19815" r="-577" b="13333"/>
          <a:stretch/>
        </p:blipFill>
        <p:spPr>
          <a:xfrm>
            <a:off x="5705278" y="3907369"/>
            <a:ext cx="5032282" cy="26026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7" t="-1111" r="-856" b="7406"/>
          <a:stretch/>
        </p:blipFill>
        <p:spPr>
          <a:xfrm>
            <a:off x="574800" y="3324437"/>
            <a:ext cx="3725369" cy="3162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01" y="268698"/>
            <a:ext cx="3725369" cy="278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1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6095999" y="1760141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 smtClean="0"/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укритті забезпечені місця для сидіння (лежання):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лавки, стільці, ліжка тощо. 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194" y="3616831"/>
            <a:ext cx="3671610" cy="2639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62" y="1353658"/>
            <a:ext cx="4789246" cy="358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8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4" y="0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7496568" y="2044005"/>
            <a:ext cx="47767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первинними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пожежогасіння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4630" r="65934" b="16296"/>
          <a:stretch/>
        </p:blipFill>
        <p:spPr>
          <a:xfrm>
            <a:off x="625244" y="1144720"/>
            <a:ext cx="2883068" cy="4043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11763" r="13124" b="19445"/>
          <a:stretch/>
        </p:blipFill>
        <p:spPr>
          <a:xfrm rot="5400000">
            <a:off x="3590860" y="1687415"/>
            <a:ext cx="4043100" cy="295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3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5923643" y="1146874"/>
            <a:ext cx="4876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 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медичної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оповіщення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uk-UA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03" y="86031"/>
            <a:ext cx="3201442" cy="21216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3" y="2436318"/>
            <a:ext cx="3136949" cy="41930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643" y="3174749"/>
            <a:ext cx="5040108" cy="317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6438122" y="1957556"/>
            <a:ext cx="54552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укритті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шанцевий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лопати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штикові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совкові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ломи,</a:t>
            </a: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сокира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пилки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ножівки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дереву, по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22" y="1376266"/>
            <a:ext cx="5487678" cy="410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1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9" y="18661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3609153" y="1268864"/>
            <a:ext cx="11307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 ПІД ЧАС ВІЙНИ</a:t>
            </a:r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25" y="572050"/>
            <a:ext cx="4612270" cy="25756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06" y="3688618"/>
            <a:ext cx="4706057" cy="26471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250" y="2251703"/>
            <a:ext cx="3831772" cy="28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3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590937" y="492993"/>
            <a:ext cx="11010123" cy="6188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Прибирання приміщень проводиться 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двічі на добу.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Насамперед здійснюється обробка санітарних вузлів, приміщень, у яких встановлені виносні баки для нечистот, прибирання яких здійснюється за допомогою </a:t>
            </a:r>
            <a:r>
              <a:rPr lang="uk-UA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дезінфікувальних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засобів </a:t>
            </a:r>
            <a:r>
              <a:rPr lang="uk-UA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(пункт 9 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Порядку заповнення та перебування в спорудах фонду захисних споруд цивільного захисту)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 відвідання санвузлів або приміщень для виносної тари для нечистот руки та взуття дезінфікуються засобами для дезінфекції (пункт 10  цього ж </a:t>
            </a:r>
            <a:r>
              <a:rPr lang="uk-UA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Порядку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У мішки, заповнені сміттям та відходами, додаються хімічні консерванти, дозволені для використання Міністерством охорони здоров’я України, у співвідношеннях до кількості відходів відповідно до рекомендацій, наданих виробником (пункт 11 цього ж </a:t>
            </a:r>
            <a:r>
              <a:rPr lang="uk-UA" sz="28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Порядку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04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7131640" y="1365935"/>
            <a:ext cx="506036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Освітнє середовище - внутрішній простір укриття, у якому 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перебувають 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дошкільники, є: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безпечним; </a:t>
            </a:r>
            <a:endParaRPr lang="uk-UA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комфортним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uk-UA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інформативним; </a:t>
            </a:r>
            <a:endParaRPr lang="uk-UA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цікавим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uk-UA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містовним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en-US" dirty="0"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4" y="673865"/>
            <a:ext cx="3252009" cy="24798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46" y="3592787"/>
            <a:ext cx="3247697" cy="24357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683" y="3592787"/>
            <a:ext cx="3659934" cy="27449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683" y="406400"/>
            <a:ext cx="2243217" cy="299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5778500" y="13417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-</a:t>
            </a:r>
            <a:endParaRPr lang="en-US" dirty="0"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55" y="354273"/>
            <a:ext cx="5364945" cy="37981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336" y="2253341"/>
            <a:ext cx="6120914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27608" y="3561264"/>
            <a:ext cx="4229873" cy="31644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062" y="264794"/>
            <a:ext cx="4229873" cy="31642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46" y="1134845"/>
            <a:ext cx="2651990" cy="48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3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5778500" y="13417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>-</a:t>
            </a:r>
            <a:endParaRPr lang="en-US" dirty="0"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58" y="181451"/>
            <a:ext cx="4160550" cy="20667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0571" y="144191"/>
            <a:ext cx="4163929" cy="20667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95" y="2285465"/>
            <a:ext cx="4242085" cy="22870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04" y="4688845"/>
            <a:ext cx="4030081" cy="20650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3141" y="2295803"/>
            <a:ext cx="4163929" cy="22767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5619" y="4715631"/>
            <a:ext cx="4328881" cy="203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37" y="173151"/>
            <a:ext cx="4077049" cy="30514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38" y="139700"/>
            <a:ext cx="4461641" cy="30848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2" t="7105" r="1060" b="11248"/>
          <a:stretch/>
        </p:blipFill>
        <p:spPr>
          <a:xfrm>
            <a:off x="6774369" y="3364266"/>
            <a:ext cx="4482210" cy="3418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6" t="-1149" r="460" b="9655"/>
          <a:stretch/>
        </p:blipFill>
        <p:spPr>
          <a:xfrm>
            <a:off x="1221069" y="3300227"/>
            <a:ext cx="4077048" cy="348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5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2175642" y="458866"/>
            <a:ext cx="8343024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ВИКОРИСТАНІ ДЖЕРЕЛА:</a:t>
            </a:r>
            <a:endParaRPr lang="uk-UA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організацію укриття працівників та дітей у закладах освіти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»(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ДСНС України від 14.06.2022 № 03-1870/162-2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окремі питання діяльності закладів дошкільної освіти у 2022/2023 навчальному році (лист МОН від 27.07.2022 №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1/8504-22)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рекомендації для працівників закладів дошкільної освіти на період дії воєнного стану в Україні (лист МОН від 02.04.2022 № 1/3845-22)</a:t>
            </a:r>
            <a:b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відповідей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закладах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://nus.org.ua/questions/25-vidpovidej-na-zapytannya-pro-ukryttya-v-zakladah-osvity-korysni-resursy/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/>
              <a:t/>
            </a:r>
            <a:br>
              <a:rPr lang="uk-UA" dirty="0"/>
            </a:br>
            <a:endParaRPr lang="en-US" dirty="0"/>
          </a:p>
          <a:p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0979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7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590023"/>
            <a:ext cx="9144000" cy="165576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uk-UA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37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205273" y="501134"/>
            <a:ext cx="1170058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Нормативно-</a:t>
            </a:r>
            <a:r>
              <a:rPr lang="ru-RU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правова</a:t>
            </a: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база: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-Кодекс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цивільного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-Постанова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Міністрів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№138 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10.03.2017року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«Порядок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фонду </a:t>
            </a: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захисних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споруд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цивільного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обліку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Наказ МВС №579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09.07.2018 року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«Про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вимог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обліку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фонду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захисних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споруд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цивільного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-Лист ДСНС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03-1870\162-2 «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організацію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закладах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»(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Рекомендації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об‘єктах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фонду </a:t>
            </a: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захисних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споруд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цивільного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персоналу та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9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424214" y="1404160"/>
            <a:ext cx="10121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Найпростіше укриття </a:t>
            </a:r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це фортифікаційна споруда, цокольне або підвальне приміщення, інша споруда підземного простору, в якій можливе тимчасове перебування людей з метою зниження комбінованого ураження від небезпечних чинників, а також від дії засобів ураження в особливий період</a:t>
            </a:r>
            <a:r>
              <a:rPr lang="uk-UA" sz="2400" dirty="0" smtClean="0"/>
              <a:t>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78307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1599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6400800" y="132444"/>
            <a:ext cx="521114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 smtClean="0"/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Будівлі, що використовуються для укриття, обстежуються на відповідність вимогам та оформлюється 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 оцінки об'єкта, щодо можливості його використання для укриття населення як найпростішого укриття 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формою згідно з додатком 6 до Вимог щодо забезпечення нумерації та здійснення обліку фонду захисних споруд цивільного захисту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5" t="-372" r="392" b="15000"/>
          <a:stretch/>
        </p:blipFill>
        <p:spPr>
          <a:xfrm>
            <a:off x="579076" y="1003300"/>
            <a:ext cx="5516924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4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5014263" y="376454"/>
            <a:ext cx="71777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Найпростіше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розміщується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підвальному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підземному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цокольному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поверхах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(за умов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огороджувальними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будівельними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конструкціями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необхідних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захисних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властивостей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вжиття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додаткових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на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першому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поверсі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розташовуються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складі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основної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будівлі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</a:t>
            </a: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безпосередній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близькості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(рекомендовано до 100 м);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t="-673" r="-2521" b="22615"/>
          <a:stretch/>
        </p:blipFill>
        <p:spPr>
          <a:xfrm>
            <a:off x="258134" y="1625391"/>
            <a:ext cx="4497996" cy="274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8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7200900" y="674401"/>
            <a:ext cx="390252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есучі та зовнішні огороджувальні конструкції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(стіни, перекриття, покриття)  повинні бути виготовлені із залізобетону, цегли або інших кам'яних матеріалів</a:t>
            </a:r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9441" y="1328722"/>
            <a:ext cx="5198716" cy="389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5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5683396" y="547638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Найпростіше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електроживленням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штучним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аварійним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освітленням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резервними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освітлення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ліхтариками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системами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водопроводу та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каналізації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76" y="547638"/>
            <a:ext cx="3375443" cy="2525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-1481" r="7222" b="8704"/>
          <a:stretch/>
        </p:blipFill>
        <p:spPr>
          <a:xfrm>
            <a:off x="7825023" y="3429000"/>
            <a:ext cx="3419418" cy="31491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621" y="3429000"/>
            <a:ext cx="4198844" cy="31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7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7093339" y="582068"/>
            <a:ext cx="46101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Найпростіше укриття забезпечено двома евакуаційними виходами</a:t>
            </a: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Примітка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 разі планування укриття у споруді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подвійного призначення або найпростішому укритті місткістю менше 50 осіб у ньому допускається наявність одного евакуаційного виходу).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t="11145" r="11111" b="9907"/>
          <a:stretch/>
        </p:blipFill>
        <p:spPr>
          <a:xfrm rot="5400000">
            <a:off x="-337924" y="1804776"/>
            <a:ext cx="4193747" cy="2781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876" y="1098552"/>
            <a:ext cx="2925903" cy="419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4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709</Words>
  <Application>Microsoft Office PowerPoint</Application>
  <PresentationFormat>Произвольный</PresentationFormat>
  <Paragraphs>79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kindergarten</dc:creator>
  <cp:lastModifiedBy>Пользователь</cp:lastModifiedBy>
  <cp:revision>91</cp:revision>
  <dcterms:created xsi:type="dcterms:W3CDTF">2023-02-15T10:50:02Z</dcterms:created>
  <dcterms:modified xsi:type="dcterms:W3CDTF">2023-04-25T08:13:48Z</dcterms:modified>
</cp:coreProperties>
</file>